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60" r:id="rId3"/>
    <p:sldId id="261" r:id="rId4"/>
    <p:sldId id="308" r:id="rId5"/>
    <p:sldId id="309" r:id="rId6"/>
    <p:sldId id="311" r:id="rId7"/>
    <p:sldId id="310" r:id="rId8"/>
    <p:sldId id="286" r:id="rId9"/>
    <p:sldId id="287" r:id="rId10"/>
    <p:sldId id="288" r:id="rId11"/>
    <p:sldId id="289" r:id="rId12"/>
    <p:sldId id="264" r:id="rId13"/>
    <p:sldId id="265" r:id="rId14"/>
    <p:sldId id="290" r:id="rId15"/>
    <p:sldId id="291" r:id="rId16"/>
    <p:sldId id="267" r:id="rId17"/>
    <p:sldId id="293" r:id="rId18"/>
    <p:sldId id="268" r:id="rId19"/>
    <p:sldId id="269" r:id="rId20"/>
    <p:sldId id="294" r:id="rId21"/>
    <p:sldId id="292" r:id="rId22"/>
    <p:sldId id="295" r:id="rId23"/>
    <p:sldId id="296" r:id="rId24"/>
    <p:sldId id="297" r:id="rId25"/>
    <p:sldId id="274" r:id="rId26"/>
    <p:sldId id="275" r:id="rId27"/>
    <p:sldId id="276" r:id="rId28"/>
    <p:sldId id="278" r:id="rId29"/>
    <p:sldId id="305" r:id="rId30"/>
    <p:sldId id="298" r:id="rId31"/>
    <p:sldId id="279" r:id="rId32"/>
    <p:sldId id="280" r:id="rId33"/>
    <p:sldId id="281" r:id="rId34"/>
    <p:sldId id="282" r:id="rId35"/>
    <p:sldId id="283" r:id="rId36"/>
    <p:sldId id="299" r:id="rId37"/>
    <p:sldId id="300" r:id="rId38"/>
    <p:sldId id="306" r:id="rId39"/>
    <p:sldId id="307" r:id="rId40"/>
    <p:sldId id="301" r:id="rId41"/>
    <p:sldId id="302" r:id="rId42"/>
    <p:sldId id="303" r:id="rId43"/>
    <p:sldId id="304" r:id="rId44"/>
    <p:sldId id="257" r:id="rId45"/>
    <p:sldId id="258" r:id="rId46"/>
    <p:sldId id="284" r:id="rId47"/>
    <p:sldId id="285" r:id="rId48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92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1" autoAdjust="0"/>
    <p:restoredTop sz="94660"/>
  </p:normalViewPr>
  <p:slideViewPr>
    <p:cSldViewPr>
      <p:cViewPr>
        <p:scale>
          <a:sx n="88" d="100"/>
          <a:sy n="88" d="100"/>
        </p:scale>
        <p:origin x="-14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1445F-3DE9-4CF1-A74D-900891D16429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7E2A8-4A24-4271-90A5-3AC8EB66F3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551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6" name="Picture 2" descr="http://www.gamagio.co.uk/wp-content/gallery/skidracerv2/SKiD_Racer_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6151" y="609600"/>
            <a:ext cx="6846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l-GR" sz="40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Γραφικά υπολογιστών στο </a:t>
            </a:r>
            <a:r>
              <a:rPr lang="en-US" sz="40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web</a:t>
            </a:r>
            <a:endParaRPr lang="el-GR" sz="4000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87008" y="6324600"/>
            <a:ext cx="3786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Εθνικό Μετσόβιο Πολυτεχνείο 2012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3594" y="5105400"/>
            <a:ext cx="31534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Πέτρος Αγγελάτος</a:t>
            </a:r>
          </a:p>
          <a:p>
            <a:pPr algn="ctr"/>
            <a:r>
              <a:rPr lang="el-G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Διονύσης Ζήνδρος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86" y="5986790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100" dirty="0" smtClean="0">
                <a:solidFill>
                  <a:schemeClr val="bg1"/>
                </a:solidFill>
              </a:rPr>
              <a:t>Εικόνα</a:t>
            </a:r>
            <a:r>
              <a:rPr lang="en-US" sz="1100" dirty="0" smtClean="0">
                <a:solidFill>
                  <a:schemeClr val="bg1"/>
                </a:solidFill>
              </a:rPr>
              <a:t>:</a:t>
            </a:r>
            <a:r>
              <a:rPr lang="el-GR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© </a:t>
            </a:r>
            <a:r>
              <a:rPr lang="en-US" sz="1100" dirty="0" err="1">
                <a:solidFill>
                  <a:schemeClr val="bg1"/>
                </a:solidFill>
              </a:rPr>
              <a:t>Gamagio</a:t>
            </a:r>
            <a:r>
              <a:rPr lang="en-US" sz="1100" dirty="0">
                <a:solidFill>
                  <a:schemeClr val="bg1"/>
                </a:solidFill>
              </a:rPr>
              <a:t> Limited</a:t>
            </a:r>
            <a:endParaRPr lang="el-G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Μετασχηματισμοί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π.χ. από το διάστημα [ </a:t>
            </a:r>
            <a:r>
              <a:rPr lang="en-US" dirty="0" smtClean="0"/>
              <a:t>0, 1 ] </a:t>
            </a:r>
            <a:r>
              <a:rPr lang="el-GR" dirty="0" smtClean="0"/>
              <a:t>που είναι εύκολο να δουλεύουμε</a:t>
            </a:r>
          </a:p>
          <a:p>
            <a:r>
              <a:rPr lang="el-GR" dirty="0" smtClean="0"/>
              <a:t>Στο διάστημα [ 0, 102</a:t>
            </a:r>
            <a:r>
              <a:rPr lang="en-US" dirty="0" smtClean="0"/>
              <a:t>3</a:t>
            </a:r>
            <a:r>
              <a:rPr lang="el-GR" dirty="0" smtClean="0"/>
              <a:t> ] της οθόνης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528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Οι 3 διαστάσεις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0</a:t>
            </a:r>
            <a:r>
              <a:rPr lang="el-GR" baseline="30000" dirty="0" smtClean="0"/>
              <a:t>η</a:t>
            </a:r>
            <a:r>
              <a:rPr lang="el-GR" dirty="0"/>
              <a:t> </a:t>
            </a:r>
            <a:r>
              <a:rPr lang="el-GR" dirty="0" smtClean="0"/>
              <a:t>διάσταση: Σημείο</a:t>
            </a:r>
            <a:endParaRPr lang="en-US" dirty="0" smtClean="0"/>
          </a:p>
          <a:p>
            <a:r>
              <a:rPr lang="el-GR" dirty="0" smtClean="0"/>
              <a:t>1</a:t>
            </a:r>
            <a:r>
              <a:rPr lang="el-GR" baseline="30000" dirty="0" smtClean="0"/>
              <a:t>η</a:t>
            </a:r>
            <a:r>
              <a:rPr lang="el-GR" dirty="0" smtClean="0"/>
              <a:t> διάσταση: Ευθεία</a:t>
            </a:r>
          </a:p>
          <a:p>
            <a:r>
              <a:rPr lang="el-GR" dirty="0" smtClean="0"/>
              <a:t>2</a:t>
            </a:r>
            <a:r>
              <a:rPr lang="el-GR" baseline="30000" dirty="0" smtClean="0"/>
              <a:t>η</a:t>
            </a:r>
            <a:r>
              <a:rPr lang="el-GR" dirty="0" smtClean="0"/>
              <a:t> διάσταση: Επίπεδο</a:t>
            </a:r>
          </a:p>
          <a:p>
            <a:r>
              <a:rPr lang="el-GR" dirty="0" smtClean="0"/>
              <a:t>3</a:t>
            </a:r>
            <a:r>
              <a:rPr lang="el-GR" baseline="30000" dirty="0" smtClean="0"/>
              <a:t>η</a:t>
            </a:r>
            <a:r>
              <a:rPr lang="el-GR" dirty="0" smtClean="0"/>
              <a:t> διάσταση: Χώρος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57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8800" y="1524000"/>
            <a:ext cx="762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138057" y="1524000"/>
            <a:ext cx="259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2097066">
            <a:off x="3243585" y="3291087"/>
            <a:ext cx="2438400" cy="25146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/>
          <p:cNvSpPr txBox="1"/>
          <p:nvPr/>
        </p:nvSpPr>
        <p:spPr>
          <a:xfrm>
            <a:off x="1644724" y="9144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0D</a:t>
            </a:r>
            <a:endParaRPr lang="el-GR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82371" y="9144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1D</a:t>
            </a:r>
            <a:endParaRPr lang="el-GR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81400" y="30480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2D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4345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upload.wikimedia.org/wikipedia/commons/thumb/2/2c/3D_coordinate_system.svg/487px-3D_coordinate_syste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40" y="1997300"/>
            <a:ext cx="4191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657" y="6477000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dirty="0" err="1" smtClean="0"/>
              <a:t>Sakurambo</a:t>
            </a:r>
            <a:endParaRPr lang="el-GR" sz="11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Σύστημα αξόνων σε 3 διαστάσεις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9102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Σύστημα αξόνων σε 3 διαστάσεις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 smtClean="0"/>
              <a:t>Διαφορετικό απ’ ό,τι συνήθως στα μαθηματικά!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l-GR" dirty="0" smtClean="0"/>
              <a:t>Άξονας </a:t>
            </a:r>
            <a:r>
              <a:rPr lang="en-US" b="1" dirty="0" smtClean="0"/>
              <a:t>x</a:t>
            </a:r>
            <a:r>
              <a:rPr lang="en-US" dirty="0" smtClean="0"/>
              <a:t>: </a:t>
            </a:r>
            <a:r>
              <a:rPr lang="el-GR" dirty="0" smtClean="0"/>
              <a:t>Αριστερά προς δεξιά</a:t>
            </a:r>
          </a:p>
          <a:p>
            <a:r>
              <a:rPr lang="el-GR" dirty="0" smtClean="0"/>
              <a:t>Άξονας </a:t>
            </a:r>
            <a:r>
              <a:rPr lang="en-US" b="1" dirty="0" smtClean="0"/>
              <a:t>y</a:t>
            </a:r>
            <a:r>
              <a:rPr lang="en-US" dirty="0" smtClean="0"/>
              <a:t>:</a:t>
            </a:r>
            <a:r>
              <a:rPr lang="el-GR" dirty="0"/>
              <a:t> </a:t>
            </a:r>
            <a:r>
              <a:rPr lang="el-GR" dirty="0" smtClean="0"/>
              <a:t>Από κάτω προς τα πάνω</a:t>
            </a:r>
          </a:p>
          <a:p>
            <a:r>
              <a:rPr lang="el-GR" dirty="0" smtClean="0"/>
              <a:t>Άξονας </a:t>
            </a:r>
            <a:r>
              <a:rPr lang="en-US" b="1" dirty="0" smtClean="0"/>
              <a:t>z</a:t>
            </a:r>
            <a:r>
              <a:rPr lang="en-US" dirty="0" smtClean="0"/>
              <a:t>: </a:t>
            </a:r>
            <a:r>
              <a:rPr lang="el-GR" dirty="0" smtClean="0"/>
              <a:t>Από την οθόνη προς το μέρος μας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7597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Προβολές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Στη μνήμη έχουμε αναπαράσταση σημείων σε </a:t>
            </a:r>
            <a:r>
              <a:rPr lang="en-US" dirty="0" smtClean="0"/>
              <a:t>3 </a:t>
            </a:r>
            <a:r>
              <a:rPr lang="el-GR" dirty="0" smtClean="0"/>
              <a:t>διαστάσεις</a:t>
            </a:r>
            <a:endParaRPr lang="en-US" dirty="0" smtClean="0"/>
          </a:p>
          <a:p>
            <a:r>
              <a:rPr lang="el-GR" dirty="0" smtClean="0"/>
              <a:t>Στην οθόνη έχουμε 2 διαστάσεις</a:t>
            </a:r>
          </a:p>
          <a:p>
            <a:r>
              <a:rPr lang="el-GR" dirty="0" smtClean="0"/>
              <a:t>Θα πρέπει να μετατρέψουμε ανάμεσα στα δύο συστήματα</a:t>
            </a:r>
          </a:p>
          <a:p>
            <a:r>
              <a:rPr lang="el-GR" dirty="0" smtClean="0"/>
              <a:t>Αυτό είναι η προβολή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0220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dict.net/img/orthographic+projection+(geometry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828800"/>
            <a:ext cx="3978351" cy="444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Ορθογραφική προβολή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8847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Ορθογραφική προβολή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λόγος των αποστάσεων μεταξύ των σημείων διατηρείται μετά την προβολή</a:t>
            </a:r>
          </a:p>
          <a:p>
            <a:r>
              <a:rPr lang="el-GR" dirty="0" smtClean="0"/>
              <a:t>Ουσιαστικά ισοδυναμεί με τη διαγραφή της 3</a:t>
            </a:r>
            <a:r>
              <a:rPr lang="el-GR" baseline="30000" dirty="0" smtClean="0"/>
              <a:t>ης</a:t>
            </a:r>
            <a:r>
              <a:rPr lang="el-GR" dirty="0" smtClean="0"/>
              <a:t> διάστασης</a:t>
            </a:r>
          </a:p>
          <a:p>
            <a:endParaRPr lang="el-GR" dirty="0"/>
          </a:p>
          <a:p>
            <a:r>
              <a:rPr lang="en-US" dirty="0" smtClean="0"/>
              <a:t>x’ = x</a:t>
            </a:r>
          </a:p>
          <a:p>
            <a:r>
              <a:rPr lang="en-US" dirty="0" smtClean="0"/>
              <a:t>y’ = y</a:t>
            </a:r>
          </a:p>
          <a:p>
            <a:r>
              <a:rPr lang="en-US" dirty="0" smtClean="0"/>
              <a:t>z</a:t>
            </a:r>
            <a:r>
              <a:rPr lang="el-GR" dirty="0" smtClean="0"/>
              <a:t> παραλείπεται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696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gamershell.com/static/screenshots/2728/42593_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70"/>
            <a:ext cx="9144000" cy="683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1828" y="6585150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Microsoft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63828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Προοπτική προβολή</a:t>
            </a:r>
            <a:endParaRPr lang="el-GR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Ο τρόπος που βλέπει ο άνθρωπος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(και οι γάτες)</a:t>
            </a:r>
          </a:p>
          <a:p>
            <a:r>
              <a:rPr lang="el-GR" dirty="0" smtClean="0"/>
              <a:t>Τα μακρινά αντικείμενα φαίνονται μικρότερα</a:t>
            </a:r>
          </a:p>
          <a:p>
            <a:r>
              <a:rPr lang="el-GR" dirty="0" smtClean="0"/>
              <a:t>Το κοντινά αντικείμενα φαίνονται μεγαλύτερα</a:t>
            </a:r>
          </a:p>
          <a:p>
            <a:r>
              <a:rPr lang="el-GR" dirty="0" smtClean="0"/>
              <a:t>Το πόσο μικρά ή μεγάλα είναι ανάλογο της απόστασης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x’ =</a:t>
            </a:r>
            <a:r>
              <a:rPr lang="el-GR" dirty="0" smtClean="0"/>
              <a:t> </a:t>
            </a:r>
            <a:r>
              <a:rPr lang="en-US" dirty="0" smtClean="0"/>
              <a:t>x / ( </a:t>
            </a:r>
            <a:r>
              <a:rPr lang="el-GR" dirty="0" smtClean="0"/>
              <a:t>α</a:t>
            </a:r>
            <a:r>
              <a:rPr lang="en-US" dirty="0" smtClean="0"/>
              <a:t> + z )</a:t>
            </a:r>
          </a:p>
          <a:p>
            <a:pPr marL="0" indent="0">
              <a:buNone/>
            </a:pPr>
            <a:r>
              <a:rPr lang="en-US" dirty="0" smtClean="0"/>
              <a:t>y’ = y / ( </a:t>
            </a:r>
            <a:r>
              <a:rPr lang="el-GR" dirty="0" smtClean="0"/>
              <a:t>β</a:t>
            </a:r>
            <a:r>
              <a:rPr lang="en-US" dirty="0" smtClean="0"/>
              <a:t> + z 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90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Θα μάθουμε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Τι είναι γραφικά υπολογιστών</a:t>
            </a:r>
          </a:p>
          <a:p>
            <a:r>
              <a:rPr lang="el-GR" dirty="0" smtClean="0"/>
              <a:t>Από τις 0 στις 3 διαστάσεις</a:t>
            </a:r>
          </a:p>
          <a:p>
            <a:r>
              <a:rPr lang="en-US" dirty="0" smtClean="0"/>
              <a:t>3D </a:t>
            </a:r>
            <a:r>
              <a:rPr lang="el-GR" dirty="0" smtClean="0"/>
              <a:t>αντικείμενα και κόσμοι</a:t>
            </a:r>
            <a:endParaRPr lang="en-US" dirty="0" smtClean="0"/>
          </a:p>
          <a:p>
            <a:r>
              <a:rPr lang="el-GR" dirty="0" smtClean="0"/>
              <a:t>Μετασχηματισμοί</a:t>
            </a:r>
          </a:p>
          <a:p>
            <a:r>
              <a:rPr lang="el-GR" dirty="0" smtClean="0"/>
              <a:t>Φωτισμός</a:t>
            </a:r>
          </a:p>
          <a:p>
            <a:r>
              <a:rPr lang="el-GR" dirty="0" smtClean="0"/>
              <a:t>Υφές</a:t>
            </a:r>
          </a:p>
          <a:p>
            <a:r>
              <a:rPr lang="el-GR" dirty="0" smtClean="0"/>
              <a:t>Εφέ με σωματίδια</a:t>
            </a:r>
          </a:p>
          <a:p>
            <a:r>
              <a:rPr lang="el-GR" dirty="0" smtClean="0"/>
              <a:t>...όλα αυτά με </a:t>
            </a:r>
            <a:r>
              <a:rPr lang="en-US" dirty="0" smtClean="0"/>
              <a:t>HTML5, </a:t>
            </a:r>
            <a:r>
              <a:rPr lang="en-US" dirty="0" err="1" smtClean="0"/>
              <a:t>WebGL</a:t>
            </a:r>
            <a:r>
              <a:rPr lang="en-US" dirty="0" smtClean="0"/>
              <a:t> </a:t>
            </a:r>
            <a:r>
              <a:rPr lang="el-GR" dirty="0" smtClean="0"/>
              <a:t>και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0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2" descr="http://fc00.deviantart.net/fs50/f/2009/310/0/5/Vanishing_Point_by_Strange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75933"/>
            <a:ext cx="9753600" cy="648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1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1026" name="Picture 2" descr="http://www.cravingtech.com/blog/wp-content/uploads/2008/04/creed_savecitiz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919" y="1066800"/>
            <a:ext cx="9359919" cy="52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44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Τρίγωνα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/>
          <a:lstStyle/>
          <a:p>
            <a:r>
              <a:rPr lang="el-GR" dirty="0" smtClean="0"/>
              <a:t>Οι κάρτες γραφικών ζωγραφίζουν </a:t>
            </a:r>
            <a:r>
              <a:rPr lang="en-US" dirty="0" smtClean="0"/>
              <a:t>2d </a:t>
            </a:r>
            <a:r>
              <a:rPr lang="el-GR" dirty="0" smtClean="0"/>
              <a:t>τρίγωνα</a:t>
            </a:r>
          </a:p>
          <a:p>
            <a:r>
              <a:rPr lang="el-GR" dirty="0" smtClean="0"/>
              <a:t>Οι κόσμοι μας ζωγραφίζονται σπάζοντάς τους σε μικρά τρίγωνα</a:t>
            </a:r>
            <a:endParaRPr lang="el-GR" dirty="0"/>
          </a:p>
        </p:txBody>
      </p:sp>
      <p:pic>
        <p:nvPicPr>
          <p:cNvPr id="3074" name="Picture 2" descr="http://wigglyframes.files.wordpress.com/2011/04/mesh_remeshin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54273"/>
            <a:ext cx="3924300" cy="41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1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Σκίαση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Τρόπος που χρωματίζονται τα σημεία μέσα στο τρίγωνο</a:t>
            </a:r>
          </a:p>
          <a:p>
            <a:r>
              <a:rPr lang="el-GR" dirty="0" smtClean="0"/>
              <a:t>Καθοριστικό ρόλο στο ρεαλισμό της εικόνας</a:t>
            </a:r>
          </a:p>
          <a:p>
            <a:r>
              <a:rPr lang="el-GR" dirty="0" smtClean="0"/>
              <a:t>Διάφορα μοντέλα σκίασης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5719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Επίπεδη σκίαση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Ένα χρώμα για όλα τα σημεία του τριγώνου</a:t>
            </a:r>
          </a:p>
          <a:p>
            <a:r>
              <a:rPr lang="el-GR" dirty="0" smtClean="0"/>
              <a:t>Εξαρτάται από τις πηγές φωτός</a:t>
            </a:r>
          </a:p>
          <a:p>
            <a:r>
              <a:rPr lang="el-GR" dirty="0" smtClean="0"/>
              <a:t>Δεν δίνει αρκετά ρεαλιστικό αποτέλεσμα</a:t>
            </a:r>
          </a:p>
          <a:p>
            <a:r>
              <a:rPr lang="el-GR" dirty="0" smtClean="0"/>
              <a:t>Υπολογιστικά φθηνό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171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8515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u="sng" dirty="0"/>
              <a:t>Oleg </a:t>
            </a:r>
            <a:r>
              <a:rPr lang="en-US" sz="1100" u="sng" dirty="0" err="1"/>
              <a:t>Alexandrov</a:t>
            </a:r>
            <a:endParaRPr lang="el-GR" sz="1100" dirty="0"/>
          </a:p>
        </p:txBody>
      </p:sp>
      <p:grpSp>
        <p:nvGrpSpPr>
          <p:cNvPr id="3" name="Group 2"/>
          <p:cNvGrpSpPr/>
          <p:nvPr/>
        </p:nvGrpSpPr>
        <p:grpSpPr>
          <a:xfrm>
            <a:off x="5867400" y="2658626"/>
            <a:ext cx="2612699" cy="3004066"/>
            <a:chOff x="3365312" y="805934"/>
            <a:chExt cx="2612699" cy="3004066"/>
          </a:xfrm>
        </p:grpSpPr>
        <p:pic>
          <p:nvPicPr>
            <p:cNvPr id="13314" name="Picture 2" descr="File:Surface normal illustrati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312" y="990600"/>
              <a:ext cx="2612699" cy="281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503186" y="805934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N</a:t>
              </a:r>
              <a:endParaRPr lang="el-GR" dirty="0"/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Κανονικό διάνυσμα</a:t>
            </a:r>
            <a:endParaRPr lang="el-GR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02366" cy="4876800"/>
          </a:xfrm>
        </p:spPr>
        <p:txBody>
          <a:bodyPr/>
          <a:lstStyle/>
          <a:p>
            <a:r>
              <a:rPr lang="el-GR" dirty="0" smtClean="0"/>
              <a:t>Διάνυσμα κάθετο στο τρίγωνο</a:t>
            </a:r>
          </a:p>
          <a:p>
            <a:r>
              <a:rPr lang="el-GR" dirty="0" smtClean="0"/>
              <a:t>Μοναδιαίο</a:t>
            </a:r>
          </a:p>
        </p:txBody>
      </p:sp>
    </p:spTree>
    <p:extLst>
      <p:ext uri="{BB962C8B-B14F-4D97-AF65-F5344CB8AC3E}">
        <p14:creationId xmlns:p14="http://schemas.microsoft.com/office/powerpoint/2010/main" val="10373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8515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u="sng" dirty="0"/>
              <a:t>Oleg </a:t>
            </a:r>
            <a:r>
              <a:rPr lang="en-US" sz="1100" u="sng" dirty="0" err="1"/>
              <a:t>Alexandrov</a:t>
            </a:r>
            <a:endParaRPr lang="el-GR" sz="1100" dirty="0"/>
          </a:p>
        </p:txBody>
      </p:sp>
      <p:pic>
        <p:nvPicPr>
          <p:cNvPr id="13314" name="Picture 2" descr="File:Surface normal illustr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36" y="3678980"/>
            <a:ext cx="261269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25868" y="444058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</a:t>
            </a:r>
            <a:endParaRPr lang="el-GR" dirty="0"/>
          </a:p>
        </p:txBody>
      </p:sp>
      <p:pic>
        <p:nvPicPr>
          <p:cNvPr id="14338" name="Picture 2" descr="http://api.ning.com/files/5wadJeqLuUxQ6mFP*x*OwtQ-tvnDsX3mE-vLTEFNRBVfWo4W*1phId5YqQzHPKZe6kHUtq61DFi71cLaREvdTN1f5QrbWkm5/su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6" y="1752600"/>
            <a:ext cx="1308840" cy="126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16" idx="2"/>
          </p:cNvCxnSpPr>
          <p:nvPr/>
        </p:nvCxnSpPr>
        <p:spPr>
          <a:xfrm>
            <a:off x="7320397" y="2568833"/>
            <a:ext cx="5752" cy="1393567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53119" y="3320534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</a:t>
            </a:r>
            <a:endParaRPr lang="el-GR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Διάνυσμα πρόσπτωσης</a:t>
            </a:r>
            <a:endParaRPr lang="el-GR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02366" cy="4876800"/>
          </a:xfrm>
        </p:spPr>
        <p:txBody>
          <a:bodyPr/>
          <a:lstStyle/>
          <a:p>
            <a:r>
              <a:rPr lang="el-GR" dirty="0" smtClean="0"/>
              <a:t>Διάνυσμα από την πηγή φωτός προς το κέντρο του τριγώνου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76400" y="3689866"/>
            <a:ext cx="31133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</a:t>
            </a:r>
            <a:r>
              <a:rPr lang="en-US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= 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+ </a:t>
            </a:r>
            <a:r>
              <a:rPr lang="en-US" b="1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B</a:t>
            </a:r>
            <a:r>
              <a:rPr lang="en-US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+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 </a:t>
            </a:r>
            <a:r>
              <a:rPr lang="en-US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 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</a:t>
            </a:r>
          </a:p>
          <a:p>
            <a:pPr algn="ctr"/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= (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–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 / |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–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|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08372" y="5487180"/>
            <a:ext cx="306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51120" y="219950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</a:t>
            </a:r>
            <a:endParaRPr lang="el-GR" dirty="0"/>
          </a:p>
        </p:txBody>
      </p:sp>
      <p:sp>
        <p:nvSpPr>
          <p:cNvPr id="18" name="Rectangle 17"/>
          <p:cNvSpPr/>
          <p:nvPr/>
        </p:nvSpPr>
        <p:spPr>
          <a:xfrm>
            <a:off x="7805541" y="484296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</a:t>
            </a:r>
            <a:endParaRPr lang="el-GR" dirty="0"/>
          </a:p>
        </p:txBody>
      </p:sp>
      <p:sp>
        <p:nvSpPr>
          <p:cNvPr id="19" name="Rectangle 18"/>
          <p:cNvSpPr/>
          <p:nvPr/>
        </p:nvSpPr>
        <p:spPr>
          <a:xfrm>
            <a:off x="8533672" y="548718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</a:t>
            </a:r>
            <a:endParaRPr lang="el-GR" dirty="0"/>
          </a:p>
        </p:txBody>
      </p:sp>
      <p:sp>
        <p:nvSpPr>
          <p:cNvPr id="20" name="Rectangle 19"/>
          <p:cNvSpPr/>
          <p:nvPr/>
        </p:nvSpPr>
        <p:spPr>
          <a:xfrm>
            <a:off x="5742149" y="516875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3834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8515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u="sng" dirty="0"/>
              <a:t>Oleg </a:t>
            </a:r>
            <a:r>
              <a:rPr lang="en-US" sz="1100" u="sng" dirty="0" err="1"/>
              <a:t>Alexandrov</a:t>
            </a:r>
            <a:endParaRPr lang="el-GR" sz="1100" dirty="0"/>
          </a:p>
        </p:txBody>
      </p:sp>
      <p:pic>
        <p:nvPicPr>
          <p:cNvPr id="13314" name="Picture 2" descr="File:Surface normal illustr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5" y="3068597"/>
            <a:ext cx="261269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35645" y="310086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</a:t>
            </a:r>
            <a:endParaRPr lang="el-GR" dirty="0"/>
          </a:p>
        </p:txBody>
      </p:sp>
      <p:pic>
        <p:nvPicPr>
          <p:cNvPr id="14338" name="Picture 2" descr="http://api.ning.com/files/5wadJeqLuUxQ6mFP*x*OwtQ-tvnDsX3mE-vLTEFNRBVfWo4W*1phId5YqQzHPKZe6kHUtq61DFi71cLaREvdTN1f5QrbWkm5/su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26731"/>
            <a:ext cx="1308840" cy="126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616820" y="3182701"/>
            <a:ext cx="2698380" cy="669667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2783" y="402693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4641844" y="4419600"/>
            <a:ext cx="297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= max( 0, -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N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)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R’ = I * R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G’ = I * G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B’ = I * 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Επίπεδη σκίαση</a:t>
            </a:r>
            <a:endParaRPr lang="el-GR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02366" cy="4876800"/>
          </a:xfrm>
        </p:spPr>
        <p:txBody>
          <a:bodyPr/>
          <a:lstStyle/>
          <a:p>
            <a:r>
              <a:rPr lang="el-GR" dirty="0" smtClean="0"/>
              <a:t>Το Ι δηλώνει την ποσότητα φωτός που ανακλάται</a:t>
            </a:r>
          </a:p>
        </p:txBody>
      </p:sp>
    </p:spTree>
    <p:extLst>
      <p:ext uri="{BB962C8B-B14F-4D97-AF65-F5344CB8AC3E}">
        <p14:creationId xmlns:p14="http://schemas.microsoft.com/office/powerpoint/2010/main" val="22990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thumb/7/70/Checkerboard_pattern.svg/220px-Checkerboard_patter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721" y="385964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819150" y="3524310"/>
            <a:ext cx="0" cy="2589349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19150" y="6123094"/>
            <a:ext cx="2743200" cy="1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019800" y="3660443"/>
            <a:ext cx="0" cy="2589349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019800" y="5574755"/>
            <a:ext cx="1371600" cy="68447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Υφή</a:t>
            </a:r>
            <a:endParaRPr lang="el-GR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1524000"/>
          </a:xfrm>
        </p:spPr>
        <p:txBody>
          <a:bodyPr/>
          <a:lstStyle/>
          <a:p>
            <a:r>
              <a:rPr lang="el-GR" dirty="0" smtClean="0"/>
              <a:t>Εικόνα που ζωγραφίζεται στην επιφάνεια του τριγώνου</a:t>
            </a:r>
          </a:p>
        </p:txBody>
      </p:sp>
      <p:pic>
        <p:nvPicPr>
          <p:cNvPr id="18" name="Picture 2" descr="http://upload.wikimedia.org/wikipedia/commons/thumb/7/70/Checkerboard_pattern.svg/220px-Checkerboard_patter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859639"/>
            <a:ext cx="2095500" cy="2095501"/>
          </a:xfrm>
          <a:prstGeom prst="rect">
            <a:avLst/>
          </a:prstGeom>
          <a:noFill/>
          <a:scene3d>
            <a:camera prst="perspectiveRelaxed" fov="7200000">
              <a:rot lat="0" lon="18299985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5497284" y="4049486"/>
            <a:ext cx="1371600" cy="228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825340" y="4049486"/>
            <a:ext cx="0" cy="17417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497284" y="5755157"/>
            <a:ext cx="1328056" cy="5803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3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Φόρτωση δεδομένων από αρχεία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Είναι αδύνατο να σχεδιάζουμε </a:t>
            </a:r>
            <a:r>
              <a:rPr lang="en-US" dirty="0" smtClean="0"/>
              <a:t>3D </a:t>
            </a:r>
            <a:r>
              <a:rPr lang="el-GR" dirty="0" smtClean="0"/>
              <a:t>γραφικά πληκτρολογώντας συντεταγμένες στον κώδικα</a:t>
            </a:r>
          </a:p>
          <a:p>
            <a:r>
              <a:rPr lang="el-GR" dirty="0" smtClean="0"/>
              <a:t>Θέλουμε να χρησιμοποιούμε εξωτερικά προγράμματα για σχεδίαση π.χ. </a:t>
            </a:r>
            <a:r>
              <a:rPr lang="en-US" dirty="0" smtClean="0"/>
              <a:t>Maya, 3D Studio Max, Blender</a:t>
            </a:r>
          </a:p>
          <a:p>
            <a:r>
              <a:rPr lang="el-GR" dirty="0" smtClean="0"/>
              <a:t>Τα προγράμματα αυτά αποθηκεύουν </a:t>
            </a:r>
            <a:r>
              <a:rPr lang="en-US" dirty="0" smtClean="0"/>
              <a:t>3D </a:t>
            </a:r>
            <a:r>
              <a:rPr lang="el-GR" dirty="0" smtClean="0"/>
              <a:t>δεδομένα σε αρχεία</a:t>
            </a:r>
          </a:p>
          <a:p>
            <a:pPr lvl="1"/>
            <a:r>
              <a:rPr lang="el-GR" dirty="0" smtClean="0"/>
              <a:t>Σημεία</a:t>
            </a:r>
          </a:p>
          <a:p>
            <a:pPr lvl="1"/>
            <a:r>
              <a:rPr lang="el-GR" dirty="0" smtClean="0"/>
              <a:t>Τρίγωνα</a:t>
            </a:r>
          </a:p>
          <a:p>
            <a:r>
              <a:rPr lang="el-GR" dirty="0" smtClean="0"/>
              <a:t>Φορτώνοντας τα γεωμετρικά δεδομένα από εξωτερικά αρχεία, έχουμε πλήρη σχήματα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940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reativecommonssingapore.files.wordpress.com/2008/09/cclogo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097416"/>
            <a:ext cx="2667000" cy="63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9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Μετασχηματισμοί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3 βασικοί:</a:t>
            </a:r>
          </a:p>
          <a:p>
            <a:pPr lvl="1"/>
            <a:r>
              <a:rPr lang="el-GR" dirty="0" smtClean="0"/>
              <a:t>Μετακίνηση</a:t>
            </a:r>
          </a:p>
          <a:p>
            <a:pPr lvl="1"/>
            <a:r>
              <a:rPr lang="el-GR" dirty="0" smtClean="0"/>
              <a:t>Μεγέθυνση</a:t>
            </a:r>
          </a:p>
          <a:p>
            <a:pPr lvl="1"/>
            <a:r>
              <a:rPr lang="el-GR" dirty="0" smtClean="0"/>
              <a:t>Περιστροφή</a:t>
            </a:r>
          </a:p>
          <a:p>
            <a:r>
              <a:rPr lang="el-GR" dirty="0" smtClean="0"/>
              <a:t>Συνδυάζονται για πιο περίπλοκους μετασχηματισμούς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3336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6784" y="1676400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x’ = x + s</a:t>
            </a:r>
          </a:p>
          <a:p>
            <a:pPr algn="ctr"/>
            <a:endParaRPr lang="en-US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pPr algn="ctr"/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P’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=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 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+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85150"/>
            <a:ext cx="1451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Peter </a:t>
            </a:r>
            <a:r>
              <a:rPr lang="en-US" sz="1100" dirty="0" err="1" smtClean="0"/>
              <a:t>Collingridge</a:t>
            </a:r>
            <a:endParaRPr lang="el-GR" sz="1100" dirty="0"/>
          </a:p>
        </p:txBody>
      </p:sp>
      <p:pic>
        <p:nvPicPr>
          <p:cNvPr id="18437" name="Picture 5" descr="http://www.petercollingridge.co.uk/sites/files/peter/cube_trans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1" y="3086100"/>
            <a:ext cx="34766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Μετακίνηση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266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57600" y="1870751"/>
            <a:ext cx="11608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x’ = 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λ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x</a:t>
            </a:r>
            <a:endParaRPr lang="en-US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pPr algn="ctr"/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y’ = 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λ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</a:t>
            </a:r>
          </a:p>
          <a:p>
            <a:pPr algn="ctr"/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z’ = 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λ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z</a:t>
            </a:r>
          </a:p>
          <a:p>
            <a:pPr algn="ctr"/>
            <a:endParaRPr lang="en-US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pPr algn="ctr"/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P’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= 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λ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85150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Microsoft</a:t>
            </a:r>
            <a:endParaRPr lang="el-GR" sz="11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55" y="3886200"/>
            <a:ext cx="2511425" cy="186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Μεγέθυνση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6609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585150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Microsoft</a:t>
            </a:r>
            <a:endParaRPr lang="el-GR" sz="11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95600"/>
            <a:ext cx="29210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Περιστροφή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603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58515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u="sng" dirty="0"/>
              <a:t>Oleg </a:t>
            </a:r>
            <a:r>
              <a:rPr lang="en-US" sz="1100" u="sng" dirty="0" err="1"/>
              <a:t>Alexandrov</a:t>
            </a:r>
            <a:endParaRPr lang="el-GR" sz="1100" dirty="0"/>
          </a:p>
        </p:txBody>
      </p:sp>
      <p:pic>
        <p:nvPicPr>
          <p:cNvPr id="21506" name="Picture 2" descr="File:Rotation illustration2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57" y="1632150"/>
            <a:ext cx="571751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Περιστροφή</a:t>
            </a:r>
            <a:r>
              <a:rPr lang="en-US" dirty="0" smtClean="0"/>
              <a:t> </a:t>
            </a:r>
            <a:r>
              <a:rPr lang="el-GR" dirty="0" smtClean="0"/>
              <a:t>στις 2 διαστάσεις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1472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585150"/>
            <a:ext cx="1768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Mets501; </a:t>
            </a:r>
            <a:r>
              <a:rPr lang="en-US" sz="1100" dirty="0"/>
              <a:t> Emil </a:t>
            </a:r>
            <a:r>
              <a:rPr lang="en-US" sz="1100" dirty="0" err="1"/>
              <a:t>Mikulic</a:t>
            </a:r>
            <a:r>
              <a:rPr lang="en-US" sz="1100" dirty="0"/>
              <a:t>.</a:t>
            </a:r>
            <a:endParaRPr lang="el-GR" sz="1100" dirty="0"/>
          </a:p>
        </p:txBody>
      </p:sp>
      <p:pic>
        <p:nvPicPr>
          <p:cNvPr id="22530" name="Picture 2" descr="File:Polar to cartesia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323052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40" y="1763486"/>
            <a:ext cx="3344560" cy="3189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4200" y="4648200"/>
            <a:ext cx="28344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 = </a:t>
            </a:r>
            <a:r>
              <a:rPr lang="en-US" dirty="0" err="1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sqrt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 x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²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+ y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²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)</a:t>
            </a:r>
          </a:p>
          <a:p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θ = 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atan2( y, x )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r' = r</a:t>
            </a:r>
          </a:p>
          <a:p>
            <a:r>
              <a:rPr lang="el-GR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θ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 = θ + φ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x' = </a:t>
            </a:r>
            <a:r>
              <a:rPr lang="en-US" dirty="0" err="1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r'cos</a:t>
            </a:r>
            <a:r>
              <a:rPr lang="el-GR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θ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y' = </a:t>
            </a:r>
            <a:r>
              <a:rPr lang="en-US" dirty="0" err="1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r'sin</a:t>
            </a:r>
            <a:r>
              <a:rPr lang="el-GR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θ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r>
              <a:rPr lang="el-GR" dirty="0" smtClean="0"/>
              <a:t>Περιστροφή</a:t>
            </a:r>
            <a:r>
              <a:rPr lang="en-US" dirty="0" smtClean="0"/>
              <a:t> </a:t>
            </a:r>
            <a:r>
              <a:rPr lang="el-GR" dirty="0" smtClean="0"/>
              <a:t>στις 2 διαστάσεις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851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Περιστροφή στις 3 διαστάσεις</a:t>
            </a:r>
            <a:endParaRPr lang="el-GR" dirty="0"/>
          </a:p>
        </p:txBody>
      </p:sp>
      <p:pic>
        <p:nvPicPr>
          <p:cNvPr id="5122" name="Picture 2" descr="&#10;\begin{alignat}{1}&#10;R_x(\theta) &amp;= \begin{bmatrix}&#10;1 &amp; 0 &amp; 0 \\&#10;0 &amp; \cos \theta &amp; -\sin \theta \\[3pt]&#10;0 &amp; \sin \theta  &amp; \cos \theta \\[3pt]&#10;\end{bmatrix} \\[6pt]&#10;R_y(\theta) &amp;= \begin{bmatrix}&#10;\cos \theta &amp; 0 &amp; \sin \theta \\[3pt]&#10;0 &amp; 1 &amp; 0 \\[3pt]&#10;-\sin \theta &amp; 0 &amp; \cos \theta \\&#10;\end{bmatrix} \\[6pt]&#10;R_z(\theta) &amp;= \begin{bmatrix}&#10;\cos \theta &amp; -\sin \theta &amp; 0 \\[3pt]&#10;\sin \theta &amp; \cos \theta &amp; 0\\[3pt]&#10;0 &amp; 0 &amp; 1\\&#10;\end{bmatrix}.&#10;\end{alignat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3124200" cy="36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1601" y="3704827"/>
            <a:ext cx="31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</a:t>
            </a:r>
            <a:r>
              <a:rPr lang="en-US" dirty="0" smtClean="0"/>
              <a:t>’ = </a:t>
            </a:r>
            <a:r>
              <a:rPr lang="en-US" dirty="0" err="1" smtClean="0"/>
              <a:t>Rz</a:t>
            </a:r>
            <a:r>
              <a:rPr lang="el-GR" dirty="0" smtClean="0"/>
              <a:t>(ψ)</a:t>
            </a:r>
            <a:r>
              <a:rPr lang="en-US" dirty="0" smtClean="0"/>
              <a:t> . </a:t>
            </a:r>
            <a:r>
              <a:rPr lang="en-US" dirty="0" err="1" smtClean="0"/>
              <a:t>Ry</a:t>
            </a:r>
            <a:r>
              <a:rPr lang="el-GR" dirty="0" smtClean="0"/>
              <a:t>(φ)</a:t>
            </a:r>
            <a:r>
              <a:rPr lang="en-US" dirty="0" smtClean="0"/>
              <a:t> . Rx</a:t>
            </a:r>
            <a:r>
              <a:rPr lang="el-GR" dirty="0" smtClean="0"/>
              <a:t>(θ)</a:t>
            </a:r>
            <a:r>
              <a:rPr lang="en-US" dirty="0" smtClean="0"/>
              <a:t> . </a:t>
            </a:r>
            <a:r>
              <a:rPr lang="en-US" b="1" dirty="0" smtClean="0"/>
              <a:t>P</a:t>
            </a:r>
            <a:endParaRPr lang="el-G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153400" y="6563733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 Wikipedia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23836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begin{bmatrix}&#10;\cos\theta \cos\psi &amp; -\cos\phi \sin\psi + \sin\phi \sin\theta \cos\psi &amp;   \sin\phi \sin\psi + \cos\phi \sin\theta \cos\psi \\&#10;\cos\theta \sin\psi &amp;  \cos\phi \cos\psi + \sin\phi \sin\theta \sin\psi &amp; -\sin\phi \cos\psi + \cos\phi \sin\theta \sin\psi \\&#10;-\sin\theta             &amp;  \sin\phi \cos\theta                                          &amp;   \cos\phi \cos\theta \\&#10;\end{b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3" y="2667000"/>
            <a:ext cx="800413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Περιστροφή στις 3 διαστάσεις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3124200" y="1883229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 = </a:t>
            </a:r>
            <a:r>
              <a:rPr lang="en-US" dirty="0" err="1" smtClean="0"/>
              <a:t>Rz</a:t>
            </a:r>
            <a:r>
              <a:rPr lang="el-GR" dirty="0"/>
              <a:t>(ψ)</a:t>
            </a:r>
            <a:r>
              <a:rPr lang="en-US" dirty="0"/>
              <a:t> . </a:t>
            </a:r>
            <a:r>
              <a:rPr lang="en-US" dirty="0" err="1"/>
              <a:t>Ry</a:t>
            </a:r>
            <a:r>
              <a:rPr lang="el-GR" dirty="0"/>
              <a:t>(φ)</a:t>
            </a:r>
            <a:r>
              <a:rPr lang="en-US" dirty="0"/>
              <a:t> . Rx</a:t>
            </a:r>
            <a:r>
              <a:rPr lang="el-GR" dirty="0"/>
              <a:t>(θ)</a:t>
            </a:r>
            <a:r>
              <a:rPr lang="en-US" dirty="0"/>
              <a:t> </a:t>
            </a:r>
            <a:r>
              <a:rPr lang="el-GR" dirty="0"/>
              <a:t>=</a:t>
            </a:r>
            <a:endParaRPr lang="el-G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00453" y="4343400"/>
            <a:ext cx="115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</a:t>
            </a:r>
            <a:r>
              <a:rPr lang="en-US" dirty="0" smtClean="0"/>
              <a:t>’ = R . </a:t>
            </a:r>
            <a:r>
              <a:rPr lang="en-US" b="1" dirty="0" smtClean="0"/>
              <a:t>P</a:t>
            </a:r>
            <a:endParaRPr lang="el-G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153400" y="6563733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 Wikipedia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242256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Η 4</a:t>
            </a:r>
            <a:r>
              <a:rPr lang="el-GR" baseline="30000" dirty="0" smtClean="0"/>
              <a:t>η</a:t>
            </a:r>
            <a:r>
              <a:rPr lang="el-GR" dirty="0" smtClean="0"/>
              <a:t> διάσταση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Οι κάρτες γραφικών κάνουν γρήγορα </a:t>
            </a:r>
            <a:r>
              <a:rPr lang="el-GR" b="1" dirty="0" smtClean="0"/>
              <a:t>γραμμικές πράξεις</a:t>
            </a:r>
            <a:endParaRPr lang="en-US" b="1" dirty="0" smtClean="0"/>
          </a:p>
          <a:p>
            <a:pPr lvl="1"/>
            <a:r>
              <a:rPr lang="el-GR" b="1" dirty="0" smtClean="0"/>
              <a:t>Σε επίπεδο </a:t>
            </a:r>
            <a:r>
              <a:rPr lang="en-US" b="1" dirty="0" smtClean="0"/>
              <a:t>hardware</a:t>
            </a:r>
          </a:p>
          <a:p>
            <a:pPr lvl="1"/>
            <a:r>
              <a:rPr lang="el-GR" b="1" dirty="0"/>
              <a:t>π</a:t>
            </a:r>
            <a:r>
              <a:rPr lang="el-GR" b="1" dirty="0" smtClean="0"/>
              <a:t>.χ. Πολλαπλασιασμός πινάκων</a:t>
            </a:r>
          </a:p>
          <a:p>
            <a:r>
              <a:rPr lang="el-GR" dirty="0" smtClean="0"/>
              <a:t>Για ταχύτητα και ευκολία, βολεύει η χρήση </a:t>
            </a:r>
            <a:r>
              <a:rPr lang="el-GR" b="1" dirty="0" smtClean="0"/>
              <a:t>πινάκων</a:t>
            </a:r>
          </a:p>
          <a:p>
            <a:r>
              <a:rPr lang="el-GR" dirty="0" smtClean="0"/>
              <a:t>Κάθε σημείο στο χώρο έχει </a:t>
            </a:r>
            <a:r>
              <a:rPr lang="el-GR" b="1" dirty="0" smtClean="0"/>
              <a:t>4 διαστάσεις</a:t>
            </a:r>
            <a:r>
              <a:rPr lang="el-GR" dirty="0" smtClean="0"/>
              <a:t>:</a:t>
            </a:r>
          </a:p>
          <a:p>
            <a:pPr lvl="1"/>
            <a:r>
              <a:rPr lang="en-US" dirty="0" smtClean="0"/>
              <a:t>x, y, z, w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w </a:t>
            </a:r>
            <a:r>
              <a:rPr lang="el-GR" dirty="0" smtClean="0"/>
              <a:t>συντεταγμένη είναι </a:t>
            </a:r>
            <a:r>
              <a:rPr lang="el-GR" b="1" dirty="0" smtClean="0"/>
              <a:t>βοηθητική</a:t>
            </a:r>
            <a:endParaRPr lang="en-US" b="1" dirty="0" smtClean="0"/>
          </a:p>
          <a:p>
            <a:pPr lvl="1"/>
            <a:r>
              <a:rPr lang="el-GR" b="1" dirty="0" smtClean="0"/>
              <a:t>Προβολική γεωμετρία</a:t>
            </a:r>
          </a:p>
          <a:p>
            <a:r>
              <a:rPr lang="el-GR" dirty="0" smtClean="0"/>
              <a:t>Για κάθε συνηθισμένο σημείο </a:t>
            </a:r>
            <a:r>
              <a:rPr lang="el-GR" b="1" dirty="0" smtClean="0"/>
              <a:t>θέτουμε </a:t>
            </a:r>
            <a:r>
              <a:rPr lang="en-US" b="1" dirty="0" smtClean="0"/>
              <a:t>w = 1</a:t>
            </a:r>
          </a:p>
          <a:p>
            <a:r>
              <a:rPr lang="el-GR" b="1" dirty="0" smtClean="0"/>
              <a:t>Αγνοούμε το </a:t>
            </a:r>
            <a:r>
              <a:rPr lang="en-US" b="1" dirty="0" smtClean="0"/>
              <a:t>w</a:t>
            </a:r>
            <a:r>
              <a:rPr lang="en-US" dirty="0" smtClean="0"/>
              <a:t> </a:t>
            </a:r>
            <a:r>
              <a:rPr lang="el-GR" dirty="0" smtClean="0"/>
              <a:t>για την προβολή</a:t>
            </a:r>
          </a:p>
        </p:txBody>
      </p:sp>
    </p:spTree>
    <p:extLst>
      <p:ext uri="{BB962C8B-B14F-4D97-AF65-F5344CB8AC3E}">
        <p14:creationId xmlns:p14="http://schemas.microsoft.com/office/powerpoint/2010/main" val="2251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Γραμμικοί μετασχηματισμοί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Οι μετασχηματισμοί μας είναι απλή γραμμική άλγεβρα</a:t>
            </a:r>
          </a:p>
          <a:p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6" name="Picture 2" descr=" T_{\mathbf{v}} = &#10;\begin{bmatrix}&#10;1 &amp; 0 &amp; 0 &amp; v_x \\&#10;0 &amp; 1 &amp; 0 &amp; v_y \\&#10;0 &amp; 0 &amp; 1 &amp; v_z \\&#10;0 &amp; 0 &amp; 0 &amp; 1 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438400"/>
            <a:ext cx="2133601" cy="12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 T_{\mathbf{v}} \mathbf{p} =&#10;\begin{bmatrix}&#10;1 &amp; 0 &amp; 0 &amp; v_x \\&#10;0 &amp; 1 &amp; 0 &amp; v_y\\&#10;0 &amp; 0 &amp; 1 &amp; v_z\\&#10;0 &amp; 0 &amp; 0 &amp; 1&#10;\end{bmatrix}&#10;\begin{bmatrix}&#10;p_x \\ p_y \\ p_z \\ 1&#10;\end{bmatrix}&#10;=&#10;\begin{bmatrix}&#10;p_x + v_x \\ p_y + v_y \\ p_z + v_z \\ 1&#10;\end{bmatrix}&#10;= \mathbf{p} + \mathbf{v}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438400"/>
            <a:ext cx="556888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 S_v = &#10;\begin{bmatrix}&#10;v_x &amp; 0 &amp; 0 &amp; 0 \\&#10;0 &amp; v_y &amp; 0 &amp; 0 \\&#10;0 &amp; 0 &amp; v_z &amp; 0 \\&#10;0 &amp; 0 &amp; 0 &amp; 1 &#10;\end{bmatrix}.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36572"/>
            <a:ext cx="2195435" cy="112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&#10;S_vp =&#10;\begin{bmatrix}&#10;v_x &amp; 0 &amp; 0 &amp; 0 \\&#10;0 &amp; v_y &amp; 0 &amp; 0 \\&#10;0 &amp; 0 &amp; v_z &amp; 0 \\&#10;0 &amp; 0 &amp; 0 &amp; 1 &#10;\end{bmatrix}&#10;\begin{bmatrix}&#10;p_x \\ p_y \\ p_z \\ 1 &#10;\end{bmatrix}&#10;=&#10;\begin{bmatrix}&#10;v_xp_x \\ v_yp_y \\ v_zp_z \\ 1 &#10;\end{bmatrix}.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38601"/>
            <a:ext cx="4648200" cy="135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153400" y="6563733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 Wikipedia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419438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νεότερη έκδοση της </a:t>
            </a:r>
            <a:r>
              <a:rPr lang="en-US" dirty="0" smtClean="0"/>
              <a:t>HTML</a:t>
            </a:r>
          </a:p>
          <a:p>
            <a:r>
              <a:rPr lang="el-GR" dirty="0" smtClean="0"/>
              <a:t>Προσφέρει πολλές νεές δυνατότητες</a:t>
            </a:r>
          </a:p>
          <a:p>
            <a:pPr lvl="1"/>
            <a:r>
              <a:rPr lang="en-US" dirty="0" smtClean="0"/>
              <a:t>2D </a:t>
            </a:r>
            <a:r>
              <a:rPr lang="el-GR" dirty="0" smtClean="0"/>
              <a:t>γραφικά</a:t>
            </a:r>
          </a:p>
          <a:p>
            <a:pPr lvl="1"/>
            <a:r>
              <a:rPr lang="en-US" dirty="0" smtClean="0"/>
              <a:t>3D </a:t>
            </a:r>
            <a:r>
              <a:rPr lang="el-GR" dirty="0" smtClean="0"/>
              <a:t>γραφικά</a:t>
            </a:r>
          </a:p>
          <a:p>
            <a:pPr lvl="1"/>
            <a:r>
              <a:rPr lang="el-GR" dirty="0" smtClean="0"/>
              <a:t>Ήχος </a:t>
            </a:r>
            <a:r>
              <a:rPr lang="en-US" dirty="0"/>
              <a:t>—</a:t>
            </a:r>
            <a:r>
              <a:rPr lang="en-US" dirty="0" smtClean="0"/>
              <a:t> </a:t>
            </a:r>
            <a:r>
              <a:rPr lang="el-GR" dirty="0" smtClean="0"/>
              <a:t>ετικέτα </a:t>
            </a:r>
            <a:r>
              <a:rPr lang="en-US" dirty="0" smtClean="0"/>
              <a:t>audio</a:t>
            </a:r>
            <a:endParaRPr lang="el-GR" dirty="0" smtClean="0"/>
          </a:p>
          <a:p>
            <a:pPr lvl="1"/>
            <a:r>
              <a:rPr lang="en-US" dirty="0" err="1" smtClean="0"/>
              <a:t>WebSockets</a:t>
            </a:r>
            <a:endParaRPr lang="en-US" dirty="0" smtClean="0"/>
          </a:p>
          <a:p>
            <a:pPr lvl="1"/>
            <a:r>
              <a:rPr lang="en-US" dirty="0" smtClean="0"/>
              <a:t>Mouse capture</a:t>
            </a:r>
          </a:p>
          <a:p>
            <a:pPr lvl="1"/>
            <a:r>
              <a:rPr lang="en-US" dirty="0" smtClean="0"/>
              <a:t>Full screen</a:t>
            </a:r>
          </a:p>
          <a:p>
            <a:pPr lvl="1"/>
            <a:r>
              <a:rPr lang="el-GR" dirty="0" smtClean="0"/>
              <a:t>...και πολλά άλλα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223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Συστήματα σωματιδίων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Βασική τεχνική στη γραφική υπολογιστών</a:t>
            </a:r>
          </a:p>
          <a:p>
            <a:r>
              <a:rPr lang="el-GR" dirty="0" smtClean="0"/>
              <a:t>Χρησιμοποιείται για εφέ</a:t>
            </a:r>
          </a:p>
          <a:p>
            <a:r>
              <a:rPr lang="el-GR" dirty="0" smtClean="0"/>
              <a:t>Κάθε σωματίδιο είναι σημείο στο χώρο</a:t>
            </a:r>
          </a:p>
          <a:p>
            <a:r>
              <a:rPr lang="el-GR" dirty="0" smtClean="0"/>
              <a:t>Έχει διάφορες φυσικές ιδιότητες</a:t>
            </a:r>
          </a:p>
          <a:p>
            <a:pPr lvl="1"/>
            <a:r>
              <a:rPr lang="el-GR" dirty="0" smtClean="0"/>
              <a:t>Θέση</a:t>
            </a:r>
          </a:p>
          <a:p>
            <a:pPr lvl="1"/>
            <a:r>
              <a:rPr lang="el-GR" dirty="0" smtClean="0"/>
              <a:t>Ταχύτητα</a:t>
            </a:r>
          </a:p>
          <a:p>
            <a:pPr lvl="1"/>
            <a:r>
              <a:rPr lang="el-GR" dirty="0" smtClean="0"/>
              <a:t>Επιτάχυνση</a:t>
            </a:r>
          </a:p>
          <a:p>
            <a:pPr lvl="1"/>
            <a:r>
              <a:rPr lang="el-GR" dirty="0" smtClean="0"/>
              <a:t>Περιστροφή</a:t>
            </a:r>
          </a:p>
          <a:p>
            <a:pPr lvl="1"/>
            <a:r>
              <a:rPr lang="el-GR" dirty="0" smtClean="0"/>
              <a:t>Γωνιακή ταχύτητα</a:t>
            </a:r>
          </a:p>
          <a:p>
            <a:pPr lvl="1"/>
            <a:r>
              <a:rPr lang="el-GR" dirty="0" smtClean="0"/>
              <a:t>κλπ.</a:t>
            </a:r>
            <a:endParaRPr lang="en-US" dirty="0" smtClean="0"/>
          </a:p>
          <a:p>
            <a:r>
              <a:rPr lang="el-GR" dirty="0" smtClean="0"/>
              <a:t>Ζωγραφίζεται ως μία μικρή εικόνα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519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Συστήματα σωματιδίων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Χρησιμοποιούνται για να ζωγραφίσουμε:</a:t>
            </a:r>
          </a:p>
          <a:p>
            <a:pPr lvl="1"/>
            <a:r>
              <a:rPr lang="el-GR" dirty="0" smtClean="0"/>
              <a:t>Φωτιά</a:t>
            </a:r>
          </a:p>
          <a:p>
            <a:pPr lvl="1"/>
            <a:r>
              <a:rPr lang="el-GR" dirty="0" smtClean="0"/>
              <a:t>Καπνό</a:t>
            </a:r>
          </a:p>
          <a:p>
            <a:pPr lvl="1"/>
            <a:r>
              <a:rPr lang="el-GR" dirty="0" smtClean="0"/>
              <a:t>Εκρήξεις</a:t>
            </a:r>
            <a:endParaRPr lang="en-US" dirty="0" smtClean="0"/>
          </a:p>
          <a:p>
            <a:pPr lvl="1"/>
            <a:r>
              <a:rPr lang="el-GR" dirty="0" smtClean="0"/>
              <a:t>Ξόρκια</a:t>
            </a:r>
          </a:p>
        </p:txBody>
      </p:sp>
    </p:spTree>
    <p:extLst>
      <p:ext uri="{BB962C8B-B14F-4D97-AF65-F5344CB8AC3E}">
        <p14:creationId xmlns:p14="http://schemas.microsoft.com/office/powerpoint/2010/main" val="9849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freakygaming.com/gallery/mmorpg/world_of_warcraft:_the_burning_crusade/spell_att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©  Blizzard</a:t>
            </a:r>
            <a:endParaRPr lang="el-G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0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33400" y="0"/>
            <a:ext cx="10160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194" name="Picture 2" descr="http://media1.gameinformer.com/imagefeed/screenshots/AssassinsCreedRevelations/ACR_SP_SC_13_SD_Ezio_StealthInSn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57200"/>
            <a:ext cx="10160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©  </a:t>
            </a:r>
            <a:r>
              <a:rPr lang="en-US" sz="1100" dirty="0" err="1" smtClean="0">
                <a:solidFill>
                  <a:schemeClr val="bg1"/>
                </a:solidFill>
              </a:rPr>
              <a:t>Ubisoft</a:t>
            </a:r>
            <a:endParaRPr lang="el-G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ontentreserve.com/ImageType-100/0447-1/%7BE53AA1C0-C87B-4D25-BF68-47EA9574247E%7DImg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68086"/>
            <a:ext cx="451485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657" y="6585151"/>
            <a:ext cx="1986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dirty="0"/>
              <a:t>Addison-Wesley Professional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291230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461963"/>
            <a:ext cx="4352925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657" y="6585151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dirty="0"/>
              <a:t>AK Peters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13288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umbs up 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374" y="381000"/>
            <a:ext cx="234162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Συγχαρητήρια! Μάθαμε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Τι είναι HTML5, canvas, WebGL;</a:t>
            </a:r>
          </a:p>
          <a:p>
            <a:r>
              <a:rPr lang="el-GR" dirty="0" smtClean="0"/>
              <a:t>Πώς ζωγραφίζουμε σε μία ιστοσελίδα;</a:t>
            </a:r>
          </a:p>
          <a:p>
            <a:r>
              <a:rPr lang="el-GR" dirty="0" smtClean="0"/>
              <a:t>Ποια είναι η λογική της ζωγραφικής σε υπολογιστή γενικότερα;</a:t>
            </a:r>
          </a:p>
          <a:p>
            <a:r>
              <a:rPr lang="el-GR" dirty="0" smtClean="0"/>
              <a:t>Πρωταρχικές δομές: σημείο, ευθεία, τρίγωνα</a:t>
            </a:r>
          </a:p>
          <a:p>
            <a:r>
              <a:rPr lang="el-GR" dirty="0" smtClean="0"/>
              <a:t>Από το 0D έως το 3D</a:t>
            </a:r>
          </a:p>
          <a:p>
            <a:r>
              <a:rPr lang="el-GR" dirty="0" smtClean="0"/>
              <a:t>Μετασχηματισμοί: Μετακίνηση, περιστροφή, μεγέθυνση</a:t>
            </a:r>
          </a:p>
          <a:p>
            <a:r>
              <a:rPr lang="el-GR" dirty="0" smtClean="0"/>
              <a:t>Φωτισμός</a:t>
            </a:r>
            <a:r>
              <a:rPr lang="en-US" dirty="0" smtClean="0"/>
              <a:t>, </a:t>
            </a:r>
            <a:r>
              <a:rPr lang="el-GR" dirty="0" smtClean="0"/>
              <a:t>υφές</a:t>
            </a:r>
          </a:p>
          <a:p>
            <a:r>
              <a:rPr lang="el-GR" dirty="0" smtClean="0"/>
              <a:t>Συστήματα σωματιδίων</a:t>
            </a:r>
          </a:p>
          <a:p>
            <a:r>
              <a:rPr lang="el-GR" dirty="0" smtClean="0"/>
              <a:t>Εφέ φωτιάς και καπνού</a:t>
            </a:r>
          </a:p>
          <a:p>
            <a:r>
              <a:rPr lang="el-GR" dirty="0" smtClean="0"/>
              <a:t>Φορτώνουμε κόσμους και άλλα έτοιμα μοντέλα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063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5.mshcdn.com/wp-content/gallery/the-elder-scrolls-v-skyrim-fighting-to-beat-modern-warfare-3-sales/Markarth01_wLeg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219" y="0"/>
            <a:ext cx="121919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876800" y="-609600"/>
            <a:ext cx="5105400" cy="3352800"/>
          </a:xfrm>
          <a:prstGeom prst="roundRect">
            <a:avLst/>
          </a:prstGeom>
          <a:solidFill>
            <a:srgbClr val="292934">
              <a:alpha val="67059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/>
          <p:cNvSpPr txBox="1"/>
          <p:nvPr/>
        </p:nvSpPr>
        <p:spPr>
          <a:xfrm rot="5400000">
            <a:off x="-259778" y="379168"/>
            <a:ext cx="867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Bethesda</a:t>
            </a:r>
            <a:endParaRPr lang="el-G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53000" y="0"/>
            <a:ext cx="4267200" cy="1752600"/>
          </a:xfrm>
          <a:noFill/>
        </p:spPr>
        <p:txBody>
          <a:bodyPr>
            <a:normAutofit/>
          </a:bodyPr>
          <a:lstStyle/>
          <a:p>
            <a:pPr algn="ctr"/>
            <a:r>
              <a:rPr lang="el-GR" sz="3600" dirty="0" smtClean="0">
                <a:solidFill>
                  <a:schemeClr val="bg1"/>
                </a:solidFill>
              </a:rPr>
              <a:t>ευχαριστούμε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l-GR" sz="3600" dirty="0" smtClean="0">
                <a:solidFill>
                  <a:schemeClr val="bg1"/>
                </a:solidFill>
              </a:rPr>
              <a:t>ερωτήσεις;</a:t>
            </a:r>
            <a:endParaRPr lang="el-GR" sz="3600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www.hdicon.com/wp-content/uploads/2010/04/Twitter_masc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60" y="176739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30686" y="1798881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@</a:t>
            </a:r>
            <a:r>
              <a:rPr lang="en-US" sz="1200" dirty="0" err="1" smtClean="0">
                <a:solidFill>
                  <a:schemeClr val="bg1"/>
                </a:solidFill>
              </a:rPr>
              <a:t>petrosagg</a:t>
            </a:r>
            <a:r>
              <a:rPr lang="en-US" sz="1200" dirty="0" smtClean="0">
                <a:solidFill>
                  <a:schemeClr val="bg1"/>
                </a:solidFill>
              </a:rPr>
              <a:t>, @</a:t>
            </a:r>
            <a:r>
              <a:rPr lang="en-US" sz="1200" dirty="0" err="1" smtClean="0">
                <a:solidFill>
                  <a:schemeClr val="bg1"/>
                </a:solidFill>
              </a:rPr>
              <a:t>dionyziz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github.com/</a:t>
            </a:r>
            <a:r>
              <a:rPr lang="en-US" sz="1200" dirty="0" err="1" smtClean="0">
                <a:solidFill>
                  <a:schemeClr val="bg1"/>
                </a:solidFill>
              </a:rPr>
              <a:t>dionyziz</a:t>
            </a:r>
            <a:r>
              <a:rPr lang="en-US" sz="1200" dirty="0" smtClean="0">
                <a:solidFill>
                  <a:schemeClr val="bg1"/>
                </a:solidFill>
              </a:rPr>
              <a:t>/</a:t>
            </a:r>
            <a:r>
              <a:rPr lang="en-US" sz="1200" dirty="0" err="1" smtClean="0">
                <a:solidFill>
                  <a:schemeClr val="bg1"/>
                </a:solidFill>
              </a:rPr>
              <a:t>webgl</a:t>
            </a:r>
            <a:r>
              <a:rPr lang="en-US" sz="1200" dirty="0" smtClean="0">
                <a:solidFill>
                  <a:schemeClr val="bg1"/>
                </a:solidFill>
              </a:rPr>
              <a:t>-seminar</a:t>
            </a:r>
            <a:endParaRPr lang="el-G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5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&lt;canvas&gt;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Ετικέτα που ορίζει ένα πεδίο μέσα στο οποίο ζωγραφίζουμε</a:t>
            </a:r>
          </a:p>
          <a:p>
            <a:r>
              <a:rPr lang="el-GR" dirty="0" smtClean="0"/>
              <a:t>Μία περιοχή που μπορούμε να εμφανίσουμε γραφικά:</a:t>
            </a:r>
          </a:p>
          <a:p>
            <a:pPr lvl="1"/>
            <a:r>
              <a:rPr lang="el-GR" dirty="0" smtClean="0"/>
              <a:t>Σημεία</a:t>
            </a:r>
          </a:p>
          <a:p>
            <a:pPr lvl="1"/>
            <a:r>
              <a:rPr lang="el-GR" dirty="0" smtClean="0"/>
              <a:t>Γραμμές</a:t>
            </a:r>
          </a:p>
          <a:p>
            <a:pPr lvl="1"/>
            <a:r>
              <a:rPr lang="el-GR" dirty="0" smtClean="0"/>
              <a:t>Πολύγωνα</a:t>
            </a:r>
          </a:p>
          <a:p>
            <a:pPr lvl="1"/>
            <a:r>
              <a:rPr lang="el-GR" dirty="0" smtClean="0"/>
              <a:t>Καμπύλες</a:t>
            </a:r>
          </a:p>
          <a:p>
            <a:pPr lvl="1"/>
            <a:r>
              <a:rPr lang="el-GR" dirty="0"/>
              <a:t>κ</a:t>
            </a:r>
            <a:r>
              <a:rPr lang="el-GR" dirty="0" smtClean="0"/>
              <a:t>λπ.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8663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Επιτάχυνση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Τα γραφικά απαιτούν πολλές πράξεις</a:t>
            </a:r>
          </a:p>
          <a:p>
            <a:pPr lvl="1"/>
            <a:r>
              <a:rPr lang="el-GR" dirty="0" smtClean="0"/>
              <a:t>Θα δούμε αμέσως γιατί</a:t>
            </a:r>
          </a:p>
          <a:p>
            <a:r>
              <a:rPr lang="el-GR" dirty="0" smtClean="0"/>
              <a:t>Αυτές οι πράξεις μπορούν να γίνουν:</a:t>
            </a:r>
          </a:p>
          <a:p>
            <a:pPr lvl="1"/>
            <a:r>
              <a:rPr lang="el-GR" dirty="0" smtClean="0"/>
              <a:t>Με λογισμικό πάνω σε γενικευμένο υλικό</a:t>
            </a:r>
          </a:p>
          <a:p>
            <a:pPr lvl="1"/>
            <a:r>
              <a:rPr lang="el-GR" dirty="0" smtClean="0"/>
              <a:t>Με ειδικευμένο υλικό </a:t>
            </a:r>
            <a:r>
              <a:rPr lang="en-US" dirty="0" smtClean="0"/>
              <a:t>(GPU – Graphics Processing Unit)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0366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WebGL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l-GR" dirty="0" smtClean="0"/>
              <a:t>επιτάχυνση υλικού μέσα στο </a:t>
            </a:r>
            <a:r>
              <a:rPr lang="en-US" dirty="0" smtClean="0"/>
              <a:t>HTML5 canvas</a:t>
            </a:r>
          </a:p>
          <a:p>
            <a:r>
              <a:rPr lang="el-GR" dirty="0" smtClean="0"/>
              <a:t>Σκέτη, αγνή </a:t>
            </a:r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l-GR" dirty="0" smtClean="0"/>
              <a:t>σε </a:t>
            </a:r>
            <a:r>
              <a:rPr lang="en-US" dirty="0" smtClean="0"/>
              <a:t>HTML5</a:t>
            </a:r>
          </a:p>
          <a:p>
            <a:r>
              <a:rPr lang="el-GR" dirty="0" smtClean="0"/>
              <a:t>Χωρίς χρήση:</a:t>
            </a:r>
          </a:p>
          <a:p>
            <a:pPr lvl="1"/>
            <a:r>
              <a:rPr lang="en-US" dirty="0" smtClean="0"/>
              <a:t>Flash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Unity</a:t>
            </a:r>
          </a:p>
          <a:p>
            <a:r>
              <a:rPr lang="el-GR" dirty="0" smtClean="0"/>
              <a:t>Πλεονεκτήματα:</a:t>
            </a:r>
          </a:p>
          <a:p>
            <a:pPr lvl="1"/>
            <a:r>
              <a:rPr lang="el-GR" dirty="0" smtClean="0"/>
              <a:t>Ασφάλεια</a:t>
            </a:r>
            <a:endParaRPr lang="en-US" dirty="0" smtClean="0"/>
          </a:p>
          <a:p>
            <a:pPr lvl="1"/>
            <a:r>
              <a:rPr lang="el-GR" dirty="0" smtClean="0"/>
              <a:t>Ανοιχτό πρότυπο, ανοιχτή υλοποίηση </a:t>
            </a:r>
            <a:r>
              <a:rPr lang="en-US" dirty="0" smtClean="0"/>
              <a:t>(open source)</a:t>
            </a:r>
          </a:p>
          <a:p>
            <a:pPr lvl="1"/>
            <a:r>
              <a:rPr lang="el-GR" dirty="0" smtClean="0"/>
              <a:t>Δωρεάν</a:t>
            </a:r>
          </a:p>
          <a:p>
            <a:pPr lvl="1"/>
            <a:r>
              <a:rPr lang="el-GR" dirty="0" smtClean="0"/>
              <a:t>Δεν απαιτείται καμία εγκατάσταση </a:t>
            </a:r>
            <a:r>
              <a:rPr lang="en-US" dirty="0" smtClean="0"/>
              <a:t>plug-ins</a:t>
            </a:r>
          </a:p>
          <a:p>
            <a:pPr lvl="1"/>
            <a:r>
              <a:rPr lang="el-GR" dirty="0" smtClean="0"/>
              <a:t>Ευελπιστεί να τρέχει παντού (π.χ. </a:t>
            </a:r>
            <a:r>
              <a:rPr lang="en-US" dirty="0" smtClean="0"/>
              <a:t>PC/Mac, iPhone, Android, …)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0722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Σύστημα αξόνων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Δύο διαστάσεις: </a:t>
            </a:r>
            <a:r>
              <a:rPr lang="en-US" dirty="0" smtClean="0"/>
              <a:t>x </a:t>
            </a:r>
            <a:r>
              <a:rPr lang="el-GR" dirty="0" smtClean="0"/>
              <a:t>και </a:t>
            </a:r>
            <a:r>
              <a:rPr lang="en-US" dirty="0" smtClean="0"/>
              <a:t>y</a:t>
            </a:r>
          </a:p>
        </p:txBody>
      </p:sp>
      <p:pic>
        <p:nvPicPr>
          <p:cNvPr id="4" name="Picture 2" descr="File:Cartesian-coordinate-system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67000"/>
            <a:ext cx="312419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31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Μετασχηματισμοί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Απλές συναρτήσεις στο επίπεδο ή στο χώρο</a:t>
            </a:r>
          </a:p>
          <a:p>
            <a:r>
              <a:rPr lang="el-GR" dirty="0" smtClean="0"/>
              <a:t>Μετασχηματίζουν από ένα σύστημα αξόνων σε ένα άλλο</a:t>
            </a:r>
            <a:endParaRPr lang="el-GR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64679" y="3555214"/>
            <a:ext cx="618852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84537" y="300876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0</a:t>
            </a:r>
            <a:endParaRPr lang="el-G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763617" y="300876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l-GR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715365" y="3500568"/>
            <a:ext cx="220580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82185" y="6051096"/>
            <a:ext cx="618852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61221" y="6160387"/>
            <a:ext cx="54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-1</a:t>
            </a:r>
            <a:endParaRPr lang="el-GR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567031" y="6160386"/>
            <a:ext cx="316057" cy="41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0</a:t>
            </a:r>
            <a:endParaRPr lang="el-GR" sz="32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519250" y="5996451"/>
            <a:ext cx="44023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19851" y="616038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l-GR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569520" y="3500568"/>
            <a:ext cx="2155539" cy="24043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00593" y="4593476"/>
            <a:ext cx="966990" cy="463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2x - 1</a:t>
            </a:r>
            <a:endParaRPr lang="el-GR" sz="3600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921645" y="3500568"/>
            <a:ext cx="0" cy="24043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6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542</TotalTime>
  <Words>996</Words>
  <Application>Microsoft Office PowerPoint</Application>
  <PresentationFormat>On-screen Show (4:3)</PresentationFormat>
  <Paragraphs>239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Clarity</vt:lpstr>
      <vt:lpstr>PowerPoint Presentation</vt:lpstr>
      <vt:lpstr>Θα μάθουμε</vt:lpstr>
      <vt:lpstr>PowerPoint Presentation</vt:lpstr>
      <vt:lpstr>HTML5</vt:lpstr>
      <vt:lpstr>&lt;canvas&gt;</vt:lpstr>
      <vt:lpstr>Επιτάχυνση</vt:lpstr>
      <vt:lpstr>WebGL</vt:lpstr>
      <vt:lpstr>Σύστημα αξόνων</vt:lpstr>
      <vt:lpstr>Μετασχηματισμοί</vt:lpstr>
      <vt:lpstr>Μετασχηματισμοί</vt:lpstr>
      <vt:lpstr>Οι 3 διαστάσεις</vt:lpstr>
      <vt:lpstr>PowerPoint Presentation</vt:lpstr>
      <vt:lpstr>Σύστημα αξόνων σε 3 διαστάσεις</vt:lpstr>
      <vt:lpstr>Σύστημα αξόνων σε 3 διαστάσεις</vt:lpstr>
      <vt:lpstr>Προβολές</vt:lpstr>
      <vt:lpstr>Ορθογραφική προβολή</vt:lpstr>
      <vt:lpstr>Ορθογραφική προβολή</vt:lpstr>
      <vt:lpstr>PowerPoint Presentation</vt:lpstr>
      <vt:lpstr>Προοπτική προβολή</vt:lpstr>
      <vt:lpstr>PowerPoint Presentation</vt:lpstr>
      <vt:lpstr>PowerPoint Presentation</vt:lpstr>
      <vt:lpstr>Τρίγωνα</vt:lpstr>
      <vt:lpstr>Σκίαση</vt:lpstr>
      <vt:lpstr>Επίπεδη σκίαση</vt:lpstr>
      <vt:lpstr>Κανονικό διάνυσμα</vt:lpstr>
      <vt:lpstr>Διάνυσμα πρόσπτωσης</vt:lpstr>
      <vt:lpstr>Επίπεδη σκίαση</vt:lpstr>
      <vt:lpstr>Υφή</vt:lpstr>
      <vt:lpstr>Φόρτωση δεδομένων από αρχεία</vt:lpstr>
      <vt:lpstr>Μετασχηματισμοί</vt:lpstr>
      <vt:lpstr>Μετακίνηση</vt:lpstr>
      <vt:lpstr>Μεγέθυνση</vt:lpstr>
      <vt:lpstr>Περιστροφή</vt:lpstr>
      <vt:lpstr>Περιστροφή στις 2 διαστάσεις</vt:lpstr>
      <vt:lpstr>Περιστροφή στις 2 διαστάσεις</vt:lpstr>
      <vt:lpstr>Περιστροφή στις 3 διαστάσεις</vt:lpstr>
      <vt:lpstr>Περιστροφή στις 3 διαστάσεις</vt:lpstr>
      <vt:lpstr>Η 4η διάσταση</vt:lpstr>
      <vt:lpstr>Γραμμικοί μετασχηματισμοί</vt:lpstr>
      <vt:lpstr>Συστήματα σωματιδίων</vt:lpstr>
      <vt:lpstr>Συστήματα σωματιδίων</vt:lpstr>
      <vt:lpstr>PowerPoint Presentation</vt:lpstr>
      <vt:lpstr>PowerPoint Presentation</vt:lpstr>
      <vt:lpstr>PowerPoint Presentation</vt:lpstr>
      <vt:lpstr>PowerPoint Presentation</vt:lpstr>
      <vt:lpstr>Συγχαρητήρια! Μάθαμε</vt:lpstr>
      <vt:lpstr>ευχαριστούμε ερωτήσεις;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dionyziz</dc:creator>
  <cp:lastModifiedBy>dionyziz</cp:lastModifiedBy>
  <cp:revision>57</cp:revision>
  <dcterms:created xsi:type="dcterms:W3CDTF">2011-12-21T10:17:11Z</dcterms:created>
  <dcterms:modified xsi:type="dcterms:W3CDTF">2012-04-25T17:38:31Z</dcterms:modified>
</cp:coreProperties>
</file>